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  <p:sldId id="276" r:id="rId22"/>
    <p:sldId id="277" r:id="rId23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5E2673-55DC-2CFE-B41E-33126B640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343E1-EFD4-DABA-CA88-2503747AA7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Rev.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10838-ED4A-244A-A5B8-8A42E56656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E13D00-3683-CC3C-112E-C9A6AF7630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CA64-B59D-4578-BC38-FA2D4E5D5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2045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Rev. 2024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A8F2-6FEA-47ED-8B5E-EF3A1817E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0099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6AA9B7E-F782-455D-8872-7EEF4BCB7AAF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8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BFAF-BE2D-4259-9D5E-AE501A5290F8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5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AB23-A879-45EB-B081-2FED478D20C0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BEF3-7F4E-433C-93CA-42E62C3620B0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AF7D-23C5-48E4-93A5-D89BBDD286A8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2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17D81-324E-4390-8E3F-EF13B0F32566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96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6D9E9-3AE4-4EDB-B801-DE26413B8A70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61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7DB9-4216-4DC2-8EF0-95FCE7C19AE8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25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D8AA-DC49-48A3-B215-B51220A9B77C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45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9EB5-3FB7-4483-BE59-B65CA0B67080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8553-D9A5-4757-A27F-A88F6D938051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73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CCD0F-9C7B-48C0-A81F-28C3805ECA48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0851-3647-4345-B563-1C76BF020743}" type="datetime1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35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7CC6-992B-4332-B486-26CD93E516BD}" type="datetime1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59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59D36-67B9-46D0-ABE0-FFE5D96E7B54}" type="datetime1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00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FE015-EDE0-4816-A16B-BA3A4947C621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68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7764-7A45-49D4-88EB-FC87BAF9E956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3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6F785D-7CCE-4D2F-A7BD-4D353FB8B58B}" type="datetime1">
              <a:rPr lang="en-US" smtClean="0"/>
              <a:t>6/26/2024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9F62FEC-F288-4719-8F1F-7BFD4B51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9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ntalboard.org/professionals/continuing-educatio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board.org/" TargetMode="External"/><Relationship Id="rId2" Type="http://schemas.openxmlformats.org/officeDocument/2006/relationships/hyperlink" Target="mailto:licensing@dentalboard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licensing@dentalboard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entalboard.org/professionals/state-licensure-applicatio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D3F88-9947-59EB-A320-AF772873B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Obtaining Licensure by Regional Exam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91713C-5459-5245-4885-BC1F21F46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98" y="3657597"/>
            <a:ext cx="1615580" cy="160948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5A13EC2-A319-73C1-BA1B-515FD513B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Board of </a:t>
            </a:r>
          </a:p>
          <a:p>
            <a:r>
              <a:rPr lang="en-US" sz="2800" b="1" dirty="0"/>
              <a:t>Dental Examiners </a:t>
            </a:r>
          </a:p>
          <a:p>
            <a:r>
              <a:rPr lang="en-US" sz="2800" b="1" dirty="0"/>
              <a:t>of Alabama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62AD8-B823-95A8-62EE-8ABCFB0C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487" y="3657597"/>
            <a:ext cx="161558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9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581A-A72F-4ED1-C263-D67FE5AA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Jurisprudence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05961-55A0-E993-9648-5B99462D8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0223"/>
          </a:xfrm>
        </p:spPr>
        <p:txBody>
          <a:bodyPr>
            <a:normAutofit/>
          </a:bodyPr>
          <a:lstStyle/>
          <a:p>
            <a:r>
              <a:rPr lang="en-US" sz="3000" dirty="0"/>
              <a:t>Once your application is approved by the Board, our staff will email a link for you to complete the open-book jurisprudence exam on the CANVAS platform.</a:t>
            </a:r>
          </a:p>
          <a:p>
            <a:pPr lvl="2"/>
            <a:r>
              <a:rPr lang="en-US" sz="2400" b="1" dirty="0"/>
              <a:t>Passing score is 75%</a:t>
            </a:r>
          </a:p>
          <a:p>
            <a:pPr lvl="2"/>
            <a:r>
              <a:rPr lang="en-US" sz="2400" dirty="0"/>
              <a:t>CANVAS will display your score, so you know if you passed</a:t>
            </a:r>
          </a:p>
          <a:p>
            <a:r>
              <a:rPr lang="en-US" sz="3000" dirty="0"/>
              <a:t>Upon passing the jurisprudence exam, your wall certificate will be mailed to you within working ten days!</a:t>
            </a:r>
          </a:p>
        </p:txBody>
      </p:sp>
    </p:spTree>
    <p:extLst>
      <p:ext uri="{BB962C8B-B14F-4D97-AF65-F5344CB8AC3E}">
        <p14:creationId xmlns:p14="http://schemas.microsoft.com/office/powerpoint/2010/main" val="290283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466B-0A3E-0862-D16B-28D952F14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Your License &amp;</a:t>
            </a:r>
            <a:br>
              <a:rPr lang="en-US" sz="5400" dirty="0"/>
            </a:br>
            <a:r>
              <a:rPr lang="en-US" sz="5400" dirty="0"/>
              <a:t> Wall Certificate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0BB88-5B0F-85CB-5554-9F0AA6C31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you get</a:t>
            </a:r>
          </a:p>
          <a:p>
            <a:r>
              <a:rPr lang="en-US" dirty="0"/>
              <a:t>What you must do</a:t>
            </a:r>
          </a:p>
        </p:txBody>
      </p:sp>
    </p:spTree>
    <p:extLst>
      <p:ext uri="{BB962C8B-B14F-4D97-AF65-F5344CB8AC3E}">
        <p14:creationId xmlns:p14="http://schemas.microsoft.com/office/powerpoint/2010/main" val="343830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3C35A-1E5A-F408-42B4-8168C6D0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3D24-BC31-C559-4E99-5D89E6DC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876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You will receive your official wall certificate (suitable for framing) by mail.</a:t>
            </a:r>
          </a:p>
          <a:p>
            <a:r>
              <a:rPr lang="en-US" sz="2800" dirty="0"/>
              <a:t>You will </a:t>
            </a:r>
            <a:r>
              <a:rPr lang="en-US" sz="2800" u="sng" dirty="0"/>
              <a:t>print</a:t>
            </a:r>
            <a:r>
              <a:rPr lang="en-US" sz="2800" dirty="0"/>
              <a:t> your dental hygiene license from your account in </a:t>
            </a:r>
            <a:r>
              <a:rPr lang="en-US" sz="2800" dirty="0" err="1"/>
              <a:t>i</a:t>
            </a:r>
            <a:r>
              <a:rPr lang="en-US" sz="2800" dirty="0"/>
              <a:t>-Gov</a:t>
            </a:r>
          </a:p>
          <a:p>
            <a:pPr lvl="1"/>
            <a:r>
              <a:rPr lang="en-US" sz="2400" dirty="0"/>
              <a:t>Your full Hygiene license number will be displayed (ex. H.0001234)</a:t>
            </a:r>
          </a:p>
          <a:p>
            <a:pPr lvl="2"/>
            <a:r>
              <a:rPr lang="en-US" sz="2400" dirty="0"/>
              <a:t>You will need to know your full license number for uploading your continuing education in CE Broker and for other Board-related requirements.</a:t>
            </a:r>
          </a:p>
          <a:p>
            <a:pPr lvl="1"/>
            <a:r>
              <a:rPr lang="en-US" sz="2400" dirty="0"/>
              <a:t>You are </a:t>
            </a:r>
            <a:r>
              <a:rPr lang="en-US" sz="2400" b="1" dirty="0"/>
              <a:t>required</a:t>
            </a:r>
            <a:r>
              <a:rPr lang="en-US" sz="2400" dirty="0"/>
              <a:t> to display your hygiene license at your place of employment</a:t>
            </a:r>
          </a:p>
        </p:txBody>
      </p:sp>
    </p:spTree>
    <p:extLst>
      <p:ext uri="{BB962C8B-B14F-4D97-AF65-F5344CB8AC3E}">
        <p14:creationId xmlns:p14="http://schemas.microsoft.com/office/powerpoint/2010/main" val="156141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B72BE-6D54-E79B-1B26-6E73A27D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must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993FC-60AC-71B7-F376-2916278FA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Once you receive your state dental hygiene license…</a:t>
            </a:r>
          </a:p>
          <a:p>
            <a:pPr lvl="1"/>
            <a:r>
              <a:rPr lang="en-US" sz="2400" dirty="0"/>
              <a:t>Record the license at your county Probate Office</a:t>
            </a:r>
          </a:p>
        </p:txBody>
      </p:sp>
    </p:spTree>
    <p:extLst>
      <p:ext uri="{BB962C8B-B14F-4D97-AF65-F5344CB8AC3E}">
        <p14:creationId xmlns:p14="http://schemas.microsoft.com/office/powerpoint/2010/main" val="225979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44A74-E8F5-83F8-25F4-142C416B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000" dirty="0"/>
              <a:t>What about Permits?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6F370-F75A-720F-E17E-976D77FCD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0"/>
            <a:ext cx="8158690" cy="1822513"/>
          </a:xfrm>
        </p:spPr>
        <p:txBody>
          <a:bodyPr>
            <a:normAutofit/>
          </a:bodyPr>
          <a:lstStyle/>
          <a:p>
            <a:r>
              <a:rPr lang="en-US" dirty="0"/>
              <a:t>Hygiene Infiltration Permit</a:t>
            </a:r>
          </a:p>
          <a:p>
            <a:r>
              <a:rPr lang="en-US" dirty="0"/>
              <a:t>(Must have license and practice full time for one year before applying.)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26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8958-D5B4-96F8-77E5-E0B491E67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How do I renew my License and Permits?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A824C-A932-EC5D-29FF-03F45AF47F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Annual Renewal Process</a:t>
            </a:r>
          </a:p>
          <a:p>
            <a:r>
              <a:rPr lang="en-US" dirty="0"/>
              <a:t>Annual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14747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40CB1-C29D-6D0A-BFE5-01FB1B0D4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1F9C2-3442-EA4A-A805-9EEC73CC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96040"/>
          </a:xfrm>
        </p:spPr>
        <p:txBody>
          <a:bodyPr>
            <a:normAutofit/>
          </a:bodyPr>
          <a:lstStyle/>
          <a:p>
            <a:r>
              <a:rPr lang="en-US" sz="2800" dirty="0"/>
              <a:t>Alabama has an annual renewal period beginning </a:t>
            </a:r>
            <a:r>
              <a:rPr lang="en-US" sz="2800" b="1" u="sng" dirty="0"/>
              <a:t>August 1</a:t>
            </a:r>
            <a:r>
              <a:rPr lang="en-US" sz="2800" b="1" u="sng" baseline="30000" dirty="0"/>
              <a:t>st</a:t>
            </a:r>
            <a:endParaRPr lang="en-US" sz="2800" b="1" u="sng" dirty="0"/>
          </a:p>
          <a:p>
            <a:pPr lvl="1"/>
            <a:r>
              <a:rPr lang="en-US" sz="2400" dirty="0"/>
              <a:t>If you receive your </a:t>
            </a:r>
            <a:r>
              <a:rPr lang="en-US" sz="2400" u="sng" dirty="0"/>
              <a:t>new</a:t>
            </a:r>
            <a:r>
              <a:rPr lang="en-US" sz="2400" dirty="0"/>
              <a:t> dental hygiene license between January 1</a:t>
            </a:r>
            <a:r>
              <a:rPr lang="en-US" sz="2400" baseline="30000" dirty="0"/>
              <a:t>st</a:t>
            </a:r>
            <a:r>
              <a:rPr lang="en-US" sz="2400" dirty="0"/>
              <a:t> and June 30th, you will renew your license in the same year</a:t>
            </a:r>
          </a:p>
          <a:p>
            <a:pPr lvl="1"/>
            <a:r>
              <a:rPr lang="en-US" sz="2400" dirty="0"/>
              <a:t>If you receive your </a:t>
            </a:r>
            <a:r>
              <a:rPr lang="en-US" sz="2400" u="sng" dirty="0"/>
              <a:t>new</a:t>
            </a:r>
            <a:r>
              <a:rPr lang="en-US" sz="2400" dirty="0"/>
              <a:t> dental hygiene license after June 30th, you will renew your license beginning the following year</a:t>
            </a:r>
          </a:p>
          <a:p>
            <a:r>
              <a:rPr lang="en-US" sz="2800" dirty="0"/>
              <a:t>If you fail to renew prior to October 1</a:t>
            </a:r>
            <a:r>
              <a:rPr lang="en-US" sz="2800" baseline="30000" dirty="0"/>
              <a:t>st</a:t>
            </a:r>
            <a:r>
              <a:rPr lang="en-US" sz="2800" dirty="0"/>
              <a:t>, your license will expire!  You cannot practice with an expired license.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577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BB10-C316-816F-12EE-F1E8A51C0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100DC-64DD-352A-C288-44B8B3721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3876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Dental Hygienists are required to obtain 12 hours of continuing education annually in order to renew his/her license</a:t>
            </a:r>
          </a:p>
          <a:p>
            <a:pPr lvl="1"/>
            <a:r>
              <a:rPr lang="en-US" sz="2400" dirty="0"/>
              <a:t>At least 6 hours must be related to the practice of dental hygiene</a:t>
            </a:r>
          </a:p>
          <a:p>
            <a:pPr lvl="1"/>
            <a:r>
              <a:rPr lang="en-US" sz="2400" dirty="0"/>
              <a:t>At least 6 hours must be completed in-person</a:t>
            </a:r>
          </a:p>
          <a:p>
            <a:r>
              <a:rPr lang="en-US" sz="2800" dirty="0"/>
              <a:t>All licensees must create a FREE basic account with CE Broker to upload CE documents.</a:t>
            </a:r>
          </a:p>
          <a:p>
            <a:r>
              <a:rPr lang="en-US" sz="2800" dirty="0"/>
              <a:t>Info at:  </a:t>
            </a:r>
          </a:p>
          <a:p>
            <a:pPr marL="0" indent="0" algn="ctr">
              <a:buNone/>
            </a:pPr>
            <a:r>
              <a:rPr lang="en-US" sz="27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https://www.dentalboard.org/professionals/continuing-education/</a:t>
            </a:r>
            <a:r>
              <a:rPr lang="en-US" sz="27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24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4AA3-EDF4-004D-3D39-08BBABD93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A07DD-DB9E-7CD1-184D-E2000C3BBB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Staff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354092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BA2E7-1F25-7956-8F12-B1DFD2F1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7BB7C-F750-25C6-3858-D6E3C9F64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7494"/>
          </a:xfrm>
        </p:spPr>
        <p:txBody>
          <a:bodyPr>
            <a:noAutofit/>
          </a:bodyPr>
          <a:lstStyle/>
          <a:p>
            <a:r>
              <a:rPr lang="en-US" sz="2800" dirty="0"/>
              <a:t>Steve Hancock, Licensing Specialist</a:t>
            </a:r>
          </a:p>
          <a:p>
            <a:pPr lvl="1"/>
            <a:r>
              <a:rPr lang="en-US" sz="2800" dirty="0"/>
              <a:t>(205) 985-7267, ext. 1 (Main number)</a:t>
            </a:r>
          </a:p>
          <a:p>
            <a:pPr lvl="1"/>
            <a:r>
              <a:rPr lang="en-US" sz="2800" dirty="0"/>
              <a:t>(659) 216-1009 (Direct Number)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licensing@dentalboard.org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2800" dirty="0"/>
              <a:t>Board Website</a:t>
            </a:r>
          </a:p>
          <a:p>
            <a:pPr lvl="1"/>
            <a:r>
              <a:rPr lang="en-US" sz="2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www.dentalboard.org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758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2816-6BEB-1639-7996-CD3896A7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apply for this type of license?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8991-6F3F-C97F-DFE9-9E718998C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85250"/>
          </a:xfrm>
        </p:spPr>
        <p:txBody>
          <a:bodyPr>
            <a:normAutofit/>
          </a:bodyPr>
          <a:lstStyle/>
          <a:p>
            <a:r>
              <a:rPr lang="en-US" sz="2800" dirty="0"/>
              <a:t>Graduated from a CODA-accredited dental hygiene school or the BDEAL ADHP Program, </a:t>
            </a:r>
          </a:p>
          <a:p>
            <a:r>
              <a:rPr lang="en-US" sz="2800" dirty="0"/>
              <a:t>Successfully passed a regional exam within 5 years preceding the date of application, and </a:t>
            </a:r>
          </a:p>
          <a:p>
            <a:r>
              <a:rPr lang="en-US" sz="2800" dirty="0"/>
              <a:t>Successfully passed the National Board exam (Calhoun State or Wallace State only)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5740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A6B7-4710-BC12-4A83-218642A97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Where to begin?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666A0-5F95-F09E-8CC1-51500FD06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2301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Ordering transcripts and other documents</a:t>
            </a:r>
          </a:p>
          <a:p>
            <a:r>
              <a:rPr lang="en-US" dirty="0"/>
              <a:t>Application completion</a:t>
            </a:r>
          </a:p>
          <a:p>
            <a:r>
              <a:rPr lang="en-US" dirty="0"/>
              <a:t>Releasing your Exam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2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A0C7-AB86-A5D0-5802-8D4AB20B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Order Transcripts and Background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46FB-9A7D-DA76-A904-DCF5986FD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502036"/>
          </a:xfrm>
        </p:spPr>
        <p:txBody>
          <a:bodyPr>
            <a:normAutofit/>
          </a:bodyPr>
          <a:lstStyle/>
          <a:p>
            <a:r>
              <a:rPr lang="en-US" sz="3200" b="1" dirty="0"/>
              <a:t>Order</a:t>
            </a:r>
            <a:r>
              <a:rPr lang="en-US" sz="2800" dirty="0"/>
              <a:t>:  </a:t>
            </a:r>
            <a:r>
              <a:rPr lang="en-US" dirty="0"/>
              <a:t>Your final </a:t>
            </a:r>
            <a:r>
              <a:rPr lang="en-US" dirty="0" err="1"/>
              <a:t>Credly</a:t>
            </a:r>
            <a:r>
              <a:rPr lang="en-US" dirty="0"/>
              <a:t> transcript.</a:t>
            </a:r>
          </a:p>
          <a:p>
            <a:pPr lvl="1"/>
            <a:r>
              <a:rPr lang="en-US" sz="2400" dirty="0"/>
              <a:t>Request it be mailed to the Board Office at 2229 Rocky Ridge Road, Birmingham, AL 35216, or</a:t>
            </a:r>
          </a:p>
          <a:p>
            <a:pPr lvl="1"/>
            <a:r>
              <a:rPr lang="en-US" sz="2400" dirty="0"/>
              <a:t>Request it be emailed to </a:t>
            </a:r>
            <a:r>
              <a:rPr lang="en-US" sz="2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licensing@dentalboard.org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3200" b="1" dirty="0"/>
              <a:t>Order</a:t>
            </a:r>
            <a:r>
              <a:rPr lang="en-US" sz="2800" dirty="0"/>
              <a:t>:  </a:t>
            </a:r>
            <a:r>
              <a:rPr lang="en-US" dirty="0"/>
              <a:t>Your B &amp; B Background Check</a:t>
            </a:r>
          </a:p>
          <a:p>
            <a:pPr lvl="1"/>
            <a:r>
              <a:rPr lang="en-US" sz="2400" dirty="0"/>
              <a:t>Link is located on the application and our website</a:t>
            </a:r>
          </a:p>
        </p:txBody>
      </p:sp>
    </p:spTree>
    <p:extLst>
      <p:ext uri="{BB962C8B-B14F-4D97-AF65-F5344CB8AC3E}">
        <p14:creationId xmlns:p14="http://schemas.microsoft.com/office/powerpoint/2010/main" val="234085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BF106-BA41-AED9-E703-079D1F937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your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278B8-3E91-8685-D8F7-AB819DB3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711582" cy="3587494"/>
          </a:xfrm>
        </p:spPr>
        <p:txBody>
          <a:bodyPr>
            <a:noAutofit/>
          </a:bodyPr>
          <a:lstStyle/>
          <a:p>
            <a:r>
              <a:rPr lang="en-US" sz="2700" dirty="0"/>
              <a:t>The .pdf fillable application is located on the Board’s website: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https://dentalboard.org/professionals/state-licensure-applications/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sz="2700" dirty="0"/>
              <a:t>Send your fully completed, notarized application with payment to:</a:t>
            </a:r>
          </a:p>
          <a:p>
            <a:pPr marL="0" indent="0" algn="ctr">
              <a:buNone/>
            </a:pPr>
            <a:r>
              <a:rPr lang="en-US" sz="2700" b="1" dirty="0"/>
              <a:t>Board of Dental Examiners of Alabama</a:t>
            </a:r>
          </a:p>
          <a:p>
            <a:pPr marL="0" indent="0" algn="ctr">
              <a:buNone/>
            </a:pPr>
            <a:r>
              <a:rPr lang="en-US" sz="2700" b="1" dirty="0"/>
              <a:t>2229 Rocky Ridge Road</a:t>
            </a:r>
          </a:p>
          <a:p>
            <a:pPr marL="0" indent="0" algn="ctr">
              <a:buNone/>
            </a:pPr>
            <a:r>
              <a:rPr lang="en-US" sz="2700" b="1" dirty="0"/>
              <a:t>Birmingham, AL 35216</a:t>
            </a:r>
          </a:p>
        </p:txBody>
      </p:sp>
    </p:spTree>
    <p:extLst>
      <p:ext uri="{BB962C8B-B14F-4D97-AF65-F5344CB8AC3E}">
        <p14:creationId xmlns:p14="http://schemas.microsoft.com/office/powerpoint/2010/main" val="403147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2E94-A8B1-0B59-4D32-38D6E4E1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your Exam Scores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BCED-B43A-C3E5-3F49-0005602AA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Our staff must receive your Official Exam Scores to process your application.  </a:t>
            </a:r>
          </a:p>
        </p:txBody>
      </p:sp>
    </p:spTree>
    <p:extLst>
      <p:ext uri="{BB962C8B-B14F-4D97-AF65-F5344CB8AC3E}">
        <p14:creationId xmlns:p14="http://schemas.microsoft.com/office/powerpoint/2010/main" val="3607776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DE63D-0EA6-068D-F891-8EA37DEB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What’s Next?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FAAFA-712C-ECB8-4DD1-B3A1DFEC4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4181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Processing Time</a:t>
            </a:r>
          </a:p>
          <a:p>
            <a:r>
              <a:rPr lang="en-US" dirty="0"/>
              <a:t>Board Approval</a:t>
            </a:r>
          </a:p>
          <a:p>
            <a:r>
              <a:rPr lang="en-US" dirty="0"/>
              <a:t>Jurisprudence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7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FE84D-318F-0AEA-885F-85489115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BD3F4-7D45-2D5D-93AB-155211BE1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staff cannot fully process your application until every document and your payment is received…reminder:</a:t>
            </a:r>
          </a:p>
          <a:p>
            <a:pPr lvl="1"/>
            <a:r>
              <a:rPr lang="en-US" dirty="0"/>
              <a:t>Fully completed, notarized application</a:t>
            </a:r>
          </a:p>
          <a:p>
            <a:pPr lvl="1"/>
            <a:r>
              <a:rPr lang="en-US" dirty="0"/>
              <a:t>Transcript from your College/University or ADHP</a:t>
            </a:r>
          </a:p>
          <a:p>
            <a:pPr lvl="1"/>
            <a:r>
              <a:rPr lang="en-US" dirty="0"/>
              <a:t>Regional Exam test results</a:t>
            </a:r>
          </a:p>
          <a:p>
            <a:pPr lvl="1"/>
            <a:r>
              <a:rPr lang="en-US" dirty="0"/>
              <a:t>National Board test results (Calhoun/Wallace State only)</a:t>
            </a:r>
          </a:p>
          <a:p>
            <a:pPr lvl="1"/>
            <a:r>
              <a:rPr lang="en-US" dirty="0"/>
              <a:t>B &amp; B Background Check</a:t>
            </a:r>
          </a:p>
          <a:p>
            <a:pPr lvl="1"/>
            <a:r>
              <a:rPr lang="en-US" dirty="0"/>
              <a:t>Your payment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7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0BEB-FFD2-5135-B012-BF04DBD3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9D866-DE01-5F76-3D8D-5A7A6F106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54381"/>
            <a:ext cx="9601196" cy="3835324"/>
          </a:xfrm>
        </p:spPr>
        <p:txBody>
          <a:bodyPr>
            <a:noAutofit/>
          </a:bodyPr>
          <a:lstStyle/>
          <a:p>
            <a:r>
              <a:rPr lang="en-US" sz="2800" dirty="0"/>
              <a:t>Once your application packet is complete, it will be presented to the Board for review and approval at the </a:t>
            </a:r>
            <a:r>
              <a:rPr lang="en-US" sz="2800" u="sng" dirty="0"/>
              <a:t>next scheduled </a:t>
            </a:r>
            <a:r>
              <a:rPr lang="en-US" sz="2800" dirty="0"/>
              <a:t>board meeting.</a:t>
            </a:r>
          </a:p>
          <a:p>
            <a:pPr lvl="1"/>
            <a:r>
              <a:rPr lang="en-US" sz="2400" dirty="0"/>
              <a:t>The Board meets once a month</a:t>
            </a:r>
          </a:p>
          <a:p>
            <a:pPr lvl="1"/>
            <a:r>
              <a:rPr lang="en-US" sz="2400" dirty="0"/>
              <a:t>Your application approval will be memorialized in the board minutes retained on our website!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5333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86D2FDBDA4BA439E744168EAE4DB56" ma:contentTypeVersion="2" ma:contentTypeDescription="Create a new document." ma:contentTypeScope="" ma:versionID="cf8c271b05dcc7a0096d1d0a8c06e368">
  <xsd:schema xmlns:xsd="http://www.w3.org/2001/XMLSchema" xmlns:xs="http://www.w3.org/2001/XMLSchema" xmlns:p="http://schemas.microsoft.com/office/2006/metadata/properties" xmlns:ns3="05ec3d6c-ea3b-40d8-a77e-724d672cdddf" targetNamespace="http://schemas.microsoft.com/office/2006/metadata/properties" ma:root="true" ma:fieldsID="957e6fee28f04226c937c70582e4e450" ns3:_="">
    <xsd:import namespace="05ec3d6c-ea3b-40d8-a77e-724d672cdd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d6c-ea3b-40d8-a77e-724d672cdd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806549-3ACC-43C7-B7AD-9388C4D30076}">
  <ds:schemaRefs>
    <ds:schemaRef ds:uri="http://schemas.microsoft.com/office/2006/documentManagement/types"/>
    <ds:schemaRef ds:uri="http://purl.org/dc/elements/1.1/"/>
    <ds:schemaRef ds:uri="http://purl.org/dc/dcmitype/"/>
    <ds:schemaRef ds:uri="05ec3d6c-ea3b-40d8-a77e-724d672cdddf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F859490-F967-4FE7-BF77-C8C27D7D9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d6c-ea3b-40d8-a77e-724d672cd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3046C7-6216-4A43-B97E-507C2DD645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2273</TotalTime>
  <Words>734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</vt:lpstr>
      <vt:lpstr>Obtaining Licensure by Regional Exam</vt:lpstr>
      <vt:lpstr>Who can apply for this type of license?</vt:lpstr>
      <vt:lpstr>Where to begin? </vt:lpstr>
      <vt:lpstr>Order Transcripts and Background Check</vt:lpstr>
      <vt:lpstr>Complete your Application</vt:lpstr>
      <vt:lpstr>Release your Exam Scores</vt:lpstr>
      <vt:lpstr>What’s Next? </vt:lpstr>
      <vt:lpstr>Processing Time</vt:lpstr>
      <vt:lpstr>Board Approval</vt:lpstr>
      <vt:lpstr>Jurisprudence Exam</vt:lpstr>
      <vt:lpstr>Your License &amp;  Wall Certificate</vt:lpstr>
      <vt:lpstr>What you get</vt:lpstr>
      <vt:lpstr>What you must do</vt:lpstr>
      <vt:lpstr> What about Permits? </vt:lpstr>
      <vt:lpstr>How do I renew my License and Permits?</vt:lpstr>
      <vt:lpstr>How to Renew</vt:lpstr>
      <vt:lpstr>Annual Requirements</vt:lpstr>
      <vt:lpstr>Questions 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Obtaining Licensure by Regional Exam</dc:title>
  <dc:creator>Blake Strickland</dc:creator>
  <cp:lastModifiedBy>Mary Beth Finn</cp:lastModifiedBy>
  <cp:revision>8</cp:revision>
  <cp:lastPrinted>2024-04-10T16:21:03Z</cp:lastPrinted>
  <dcterms:created xsi:type="dcterms:W3CDTF">2023-05-05T13:21:37Z</dcterms:created>
  <dcterms:modified xsi:type="dcterms:W3CDTF">2024-06-26T16:38:42Z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0x0101007886D2FDBDA4BA439E744168EAE4DB56</vt:lpwstr>
  </property>
</Properties>
</file>